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2" r:id="rId4"/>
    <p:sldId id="283" r:id="rId5"/>
    <p:sldId id="284" r:id="rId6"/>
    <p:sldId id="285" r:id="rId7"/>
    <p:sldId id="287" r:id="rId8"/>
    <p:sldId id="293" r:id="rId9"/>
    <p:sldId id="294" r:id="rId10"/>
    <p:sldId id="288" r:id="rId11"/>
    <p:sldId id="295" r:id="rId12"/>
    <p:sldId id="290" r:id="rId13"/>
    <p:sldId id="296" r:id="rId1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9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椭圆 7"/>
          <p:cNvSpPr/>
          <p:nvPr/>
        </p:nvSpPr>
        <p:spPr>
          <a:xfrm>
            <a:off x="6022181" y="458788"/>
            <a:ext cx="556022"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8"/>
          <p:cNvSpPr/>
          <p:nvPr/>
        </p:nvSpPr>
        <p:spPr>
          <a:xfrm>
            <a:off x="2465785" y="-7938"/>
            <a:ext cx="1092994"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任意多边形: 形状 9"/>
          <p:cNvSpPr/>
          <p:nvPr/>
        </p:nvSpPr>
        <p:spPr>
          <a:xfrm>
            <a:off x="3899297" y="5929313"/>
            <a:ext cx="13716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0" name="任意多边形: 形状 10"/>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1" name="任意多边形: 形状 11"/>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2" name="KSO_Shape"/>
          <p:cNvSpPr/>
          <p:nvPr/>
        </p:nvSpPr>
        <p:spPr>
          <a:xfrm rot="13141020">
            <a:off x="363141" y="113823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17100000">
            <a:off x="616744" y="3236913"/>
            <a:ext cx="161925"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10154805">
            <a:off x="6324600" y="6116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11738950">
            <a:off x="8083154" y="2560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 184"/>
          <p:cNvSpPr/>
          <p:nvPr/>
        </p:nvSpPr>
        <p:spPr>
          <a:xfrm>
            <a:off x="545306" y="1936750"/>
            <a:ext cx="702469"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sz="100" noProof="1">
              <a:solidFill>
                <a:srgbClr val="FFFFFF"/>
              </a:solidFill>
            </a:endParaRPr>
          </a:p>
        </p:txBody>
      </p:sp>
      <p:sp>
        <p:nvSpPr>
          <p:cNvPr id="4" name="标题 3"/>
          <p:cNvSpPr>
            <a:spLocks noGrp="1"/>
          </p:cNvSpPr>
          <p:nvPr>
            <p:ph type="ctrTitle"/>
          </p:nvPr>
        </p:nvSpPr>
        <p:spPr>
          <a:xfrm>
            <a:off x="2062094" y="2343802"/>
            <a:ext cx="5007429" cy="902363"/>
          </a:xfrm>
        </p:spPr>
        <p:txBody>
          <a:bodyPr anchor="b">
            <a:normAutofit/>
          </a:bodyPr>
          <a:lstStyle>
            <a:lvl1pPr algn="ctr">
              <a:defRPr sz="36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062094" y="3294698"/>
            <a:ext cx="5007429" cy="590550"/>
          </a:xfrm>
        </p:spPr>
        <p:txBody>
          <a:bodyPr>
            <a:normAutofit/>
          </a:bodyPr>
          <a:lstStyle>
            <a:lvl1pPr marL="0" indent="0" algn="ctr">
              <a:buNone/>
              <a:defRPr sz="150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pPr>
              <a:defRPr/>
            </a:pPr>
            <a:fld id="{8D7D9A98-2B42-4142-BB4A-011734DDEA85}" type="datetimeFigureOut">
              <a:rPr lang="zh-CN" altLang="en-US"/>
            </a:fld>
            <a:endParaRPr lang="zh-CN" altLang="en-US"/>
          </a:p>
        </p:txBody>
      </p:sp>
      <p:sp>
        <p:nvSpPr>
          <p:cNvPr id="18" name="页脚占位符 4"/>
          <p:cNvSpPr>
            <a:spLocks noGrp="1"/>
          </p:cNvSpPr>
          <p:nvPr>
            <p:ph type="ftr" sz="quarter" idx="11"/>
          </p:nvPr>
        </p:nvSpPr>
        <p:spPr/>
        <p:txBody>
          <a:bodyPr/>
          <a:lstStyle>
            <a:lvl1pPr>
              <a:defRPr/>
            </a:lvl1pPr>
          </a:lstStyle>
          <a:p>
            <a:pPr>
              <a:defRPr/>
            </a:pPr>
            <a:endParaRPr lang="zh-CN" altLang="en-US"/>
          </a:p>
        </p:txBody>
      </p:sp>
      <p:sp>
        <p:nvSpPr>
          <p:cNvPr id="19" name="灯片编号占位符 5"/>
          <p:cNvSpPr>
            <a:spLocks noGrp="1"/>
          </p:cNvSpPr>
          <p:nvPr>
            <p:ph type="sldNum" sz="quarter" idx="12"/>
          </p:nvPr>
        </p:nvSpPr>
        <p:spPr/>
        <p:txBody>
          <a:bodyPr/>
          <a:lstStyle>
            <a:lvl1pPr>
              <a:defRPr smtClean="0"/>
            </a:lvl1pPr>
          </a:lstStyle>
          <a:p>
            <a:pPr>
              <a:defRPr/>
            </a:pPr>
            <a:fld id="{A2A45CD9-59AE-47D5-A754-1A2E716032DF}"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3"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4" name="灯片编号占位符 5"/>
          <p:cNvSpPr>
            <a:spLocks noGrp="1"/>
          </p:cNvSpPr>
          <p:nvPr>
            <p:ph type="sldNum" sz="quarter" idx="12"/>
          </p:nvPr>
        </p:nvSpPr>
        <p:spPr/>
        <p:txBody>
          <a:bodyPr/>
          <a:lstStyle>
            <a:lvl1pPr>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竖排标题 1"/>
          <p:cNvSpPr>
            <a:spLocks noGrp="1"/>
          </p:cNvSpPr>
          <p:nvPr>
            <p:ph type="title" orient="vert"/>
          </p:nvPr>
        </p:nvSpPr>
        <p:spPr>
          <a:xfrm>
            <a:off x="7368363" y="365125"/>
            <a:ext cx="1146987" cy="5811838"/>
          </a:xfrm>
        </p:spPr>
        <p:txBody>
          <a:bodyPr vert="eaVert">
            <a:normAutofit/>
          </a:bodyPr>
          <a:lstStyle>
            <a:lvl1pPr>
              <a:defRPr sz="27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365125"/>
            <a:ext cx="6659969"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11"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12" name="灯片编号占位符 5"/>
          <p:cNvSpPr>
            <a:spLocks noGrp="1"/>
          </p:cNvSpPr>
          <p:nvPr>
            <p:ph type="sldNum" sz="quarter" idx="12"/>
          </p:nvPr>
        </p:nvSpPr>
        <p:spPr/>
        <p:txBody>
          <a:bodyPr/>
          <a:lstStyle>
            <a:lvl1pPr>
              <a:defRPr smtClean="0"/>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0" y="551543"/>
            <a:ext cx="78867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fld id="{0E6E2E96-C60E-4F69-BCF4-F5D4C5406623}" type="datetimeFigureOut">
              <a:rPr lang="zh-CN" altLang="en-US"/>
            </a:fld>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EC3F97D2-4F19-4603-B90D-F56C4F57E54B}"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标题 16"/>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657660" y="1716563"/>
            <a:ext cx="7886700" cy="4351338"/>
          </a:xfrm>
        </p:spPr>
        <p:txBody>
          <a:bodyPr>
            <a:normAutofit/>
          </a:bodyPr>
          <a:lstStyle>
            <a:lvl1pPr>
              <a:defRPr sz="1800">
                <a:solidFill>
                  <a:schemeClr val="tx1">
                    <a:lumMod val="50000"/>
                    <a:lumOff val="50000"/>
                  </a:schemeClr>
                </a:solidFill>
              </a:defRPr>
            </a:lvl1pPr>
            <a:lvl2pPr>
              <a:defRPr sz="1500">
                <a:solidFill>
                  <a:schemeClr val="tx1">
                    <a:lumMod val="50000"/>
                    <a:lumOff val="50000"/>
                  </a:schemeClr>
                </a:solidFill>
              </a:defRPr>
            </a:lvl2pPr>
            <a:lvl3pPr>
              <a:defRPr sz="1350">
                <a:solidFill>
                  <a:schemeClr val="tx1">
                    <a:lumMod val="50000"/>
                    <a:lumOff val="50000"/>
                  </a:schemeClr>
                </a:solidFill>
              </a:defRPr>
            </a:lvl3pPr>
            <a:lvl4pPr>
              <a:defRPr sz="1350">
                <a:solidFill>
                  <a:schemeClr val="tx1">
                    <a:lumMod val="50000"/>
                    <a:lumOff val="50000"/>
                  </a:schemeClr>
                </a:solidFill>
              </a:defRPr>
            </a:lvl4pPr>
            <a:lvl5pPr>
              <a:defRPr sz="135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pPr>
              <a:defRPr/>
            </a:pPr>
            <a:fld id="{130C0B74-A019-4836-B5B5-59DC98D9D112}" type="datetimeFigureOut">
              <a:rPr lang="zh-CN" altLang="en-US"/>
            </a:fld>
            <a:endParaRPr lang="zh-CN" altLang="en-US"/>
          </a:p>
        </p:txBody>
      </p:sp>
      <p:sp>
        <p:nvSpPr>
          <p:cNvPr id="11" name="页脚占位符 4"/>
          <p:cNvSpPr>
            <a:spLocks noGrp="1"/>
          </p:cNvSpPr>
          <p:nvPr>
            <p:ph type="ftr" sz="quarter" idx="11"/>
          </p:nvPr>
        </p:nvSpPr>
        <p:spPr/>
        <p:txBody>
          <a:bodyPr/>
          <a:lstStyle>
            <a:lvl1pPr>
              <a:defRPr/>
            </a:lvl1pPr>
          </a:lstStyle>
          <a:p>
            <a:pPr>
              <a:defRPr/>
            </a:pPr>
            <a:endParaRPr lang="zh-CN" altLang="en-US"/>
          </a:p>
        </p:txBody>
      </p:sp>
      <p:sp>
        <p:nvSpPr>
          <p:cNvPr id="12" name="灯片编号占位符 5"/>
          <p:cNvSpPr>
            <a:spLocks noGrp="1"/>
          </p:cNvSpPr>
          <p:nvPr>
            <p:ph type="sldNum" sz="quarter" idx="12"/>
          </p:nvPr>
        </p:nvSpPr>
        <p:spPr/>
        <p:txBody>
          <a:bodyPr/>
          <a:lstStyle>
            <a:lvl1pPr>
              <a:defRPr/>
            </a:lvl1pPr>
          </a:lstStyle>
          <a:p>
            <a:pPr>
              <a:defRPr/>
            </a:pPr>
            <a:fld id="{B63E9ABB-008D-4A49-98AB-65CBC48B6E09}" type="slidenum">
              <a:rPr lang="zh-CN" altLang="en-US"/>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图片占位符 16"/>
          <p:cNvSpPr>
            <a:spLocks noGrp="1"/>
          </p:cNvSpPr>
          <p:nvPr>
            <p:ph type="pic" sz="quarter" idx="14"/>
          </p:nvPr>
        </p:nvSpPr>
        <p:spPr>
          <a:xfrm>
            <a:off x="584876" y="1685925"/>
            <a:ext cx="3384947" cy="3910013"/>
          </a:xfrm>
        </p:spPr>
        <p:txBody>
          <a:bodyPr/>
          <a:lstStyle/>
          <a:p>
            <a:pPr lvl="0"/>
            <a:endParaRPr lang="zh-CN" altLang="en-US" noProof="1"/>
          </a:p>
        </p:txBody>
      </p:sp>
      <p:sp>
        <p:nvSpPr>
          <p:cNvPr id="19" name="文本占位符 18"/>
          <p:cNvSpPr>
            <a:spLocks noGrp="1"/>
          </p:cNvSpPr>
          <p:nvPr>
            <p:ph type="body" sz="quarter" idx="15"/>
          </p:nvPr>
        </p:nvSpPr>
        <p:spPr>
          <a:xfrm>
            <a:off x="4745831" y="2717800"/>
            <a:ext cx="3769519"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4745831" y="1685925"/>
            <a:ext cx="3769519" cy="515938"/>
          </a:xfrm>
        </p:spPr>
        <p:txBody>
          <a:bodyPr>
            <a:noAutofit/>
          </a:bodyPr>
          <a:lstStyle>
            <a:lvl1pPr marL="0" indent="0">
              <a:buNone/>
              <a:defRPr sz="1500">
                <a:solidFill>
                  <a:schemeClr val="tx1">
                    <a:lumMod val="65000"/>
                    <a:lumOff val="35000"/>
                  </a:schemeClr>
                </a:solidFill>
              </a:defRPr>
            </a:lvl1pPr>
            <a:lvl2pPr>
              <a:defRPr sz="1500">
                <a:solidFill>
                  <a:schemeClr val="tx1">
                    <a:lumMod val="65000"/>
                    <a:lumOff val="35000"/>
                  </a:schemeClr>
                </a:solidFill>
              </a:defRPr>
            </a:lvl2pPr>
            <a:lvl3pPr>
              <a:defRPr sz="1500">
                <a:solidFill>
                  <a:schemeClr val="tx1">
                    <a:lumMod val="65000"/>
                    <a:lumOff val="35000"/>
                  </a:schemeClr>
                </a:solidFill>
              </a:defRPr>
            </a:lvl3pPr>
            <a:lvl4pPr>
              <a:defRPr sz="1500">
                <a:solidFill>
                  <a:schemeClr val="tx1">
                    <a:lumMod val="65000"/>
                    <a:lumOff val="35000"/>
                  </a:schemeClr>
                </a:solidFill>
              </a:defRPr>
            </a:lvl4pPr>
            <a:lvl5pPr>
              <a:defRPr sz="15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056085" y="2114550"/>
            <a:ext cx="2010965"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sym typeface="+mn-ea"/>
            </a:endParaRPr>
          </a:p>
        </p:txBody>
      </p:sp>
      <p:sp>
        <p:nvSpPr>
          <p:cNvPr id="5" name="椭圆 7"/>
          <p:cNvSpPr/>
          <p:nvPr/>
        </p:nvSpPr>
        <p:spPr>
          <a:xfrm>
            <a:off x="1181100" y="2266950"/>
            <a:ext cx="1783556"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cxnSp>
        <p:nvCxnSpPr>
          <p:cNvPr id="6" name="直接连接符 5"/>
          <p:cNvCxnSpPr/>
          <p:nvPr/>
        </p:nvCxnSpPr>
        <p:spPr>
          <a:xfrm>
            <a:off x="3571875" y="3602038"/>
            <a:ext cx="371117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352110" y="3541713"/>
            <a:ext cx="86915"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8" name="椭圆 7"/>
          <p:cNvSpPr/>
          <p:nvPr/>
        </p:nvSpPr>
        <p:spPr>
          <a:xfrm>
            <a:off x="7724775" y="3541713"/>
            <a:ext cx="86916"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9" name="椭圆 8"/>
          <p:cNvSpPr/>
          <p:nvPr/>
        </p:nvSpPr>
        <p:spPr>
          <a:xfrm>
            <a:off x="7475935" y="3541713"/>
            <a:ext cx="86915"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0" name="椭圆 9"/>
          <p:cNvSpPr/>
          <p:nvPr/>
        </p:nvSpPr>
        <p:spPr>
          <a:xfrm>
            <a:off x="7600950" y="3541713"/>
            <a:ext cx="86916"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1" name="KSO_Shape"/>
          <p:cNvSpPr/>
          <p:nvPr/>
        </p:nvSpPr>
        <p:spPr>
          <a:xfrm rot="237355">
            <a:off x="2078831" y="23082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1275228">
            <a:off x="2252663" y="2360613"/>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2175228">
            <a:off x="2407444" y="2478088"/>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3075228">
            <a:off x="2522339" y="2640806"/>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298659" flipH="1" flipV="1">
            <a:off x="1852613" y="4416425"/>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KSO_Shape"/>
          <p:cNvSpPr/>
          <p:nvPr/>
        </p:nvSpPr>
        <p:spPr>
          <a:xfrm rot="1336532" flipH="1" flipV="1">
            <a:off x="1682354" y="43656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7" name="KSO_Shape"/>
          <p:cNvSpPr/>
          <p:nvPr/>
        </p:nvSpPr>
        <p:spPr>
          <a:xfrm rot="2236532" flipH="1" flipV="1">
            <a:off x="1529954" y="424338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8" name="KSO_Shape"/>
          <p:cNvSpPr/>
          <p:nvPr/>
        </p:nvSpPr>
        <p:spPr>
          <a:xfrm rot="3136532" flipH="1" flipV="1">
            <a:off x="1417439" y="4079081"/>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3548063" y="2895613"/>
            <a:ext cx="3734753" cy="564898"/>
          </a:xfrm>
        </p:spPr>
        <p:txBody>
          <a:bodyPr anchor="b">
            <a:normAutofit/>
          </a:bodyPr>
          <a:lstStyle>
            <a:lvl1pPr>
              <a:defRPr sz="21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3548063" y="3753579"/>
            <a:ext cx="3734753" cy="581108"/>
          </a:xfrm>
        </p:spPr>
        <p:txBody>
          <a:bodyPr>
            <a:normAutofit/>
          </a:bodyPr>
          <a:lstStyle>
            <a:lvl1pPr marL="0" indent="0">
              <a:buNone/>
              <a:defRPr sz="105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pPr>
              <a:defRPr/>
            </a:pPr>
            <a:endParaRPr lang="zh-CN" altLang="en-US"/>
          </a:p>
        </p:txBody>
      </p:sp>
      <p:sp>
        <p:nvSpPr>
          <p:cNvPr id="20" name="页脚占位符 4"/>
          <p:cNvSpPr>
            <a:spLocks noGrp="1"/>
          </p:cNvSpPr>
          <p:nvPr>
            <p:ph type="ftr" sz="quarter" idx="11"/>
          </p:nvPr>
        </p:nvSpPr>
        <p:spPr/>
        <p:txBody>
          <a:bodyPr/>
          <a:lstStyle>
            <a:lvl1pPr>
              <a:defRPr/>
            </a:lvl1pPr>
          </a:lstStyle>
          <a:p>
            <a:pPr>
              <a:defRPr/>
            </a:pPr>
            <a:endParaRPr lang="zh-CN" altLang="en-US"/>
          </a:p>
        </p:txBody>
      </p:sp>
      <p:sp>
        <p:nvSpPr>
          <p:cNvPr id="21" name="灯片编号占位符 5"/>
          <p:cNvSpPr>
            <a:spLocks noGrp="1"/>
          </p:cNvSpPr>
          <p:nvPr>
            <p:ph type="sldNum" sz="quarter" idx="12"/>
          </p:nvPr>
        </p:nvSpPr>
        <p:spPr/>
        <p:txBody>
          <a:bodyPr/>
          <a:lstStyle>
            <a:lvl1pPr>
              <a:defRPr smtClean="0"/>
            </a:lvl1pPr>
          </a:lstStyle>
          <a:p>
            <a:pPr>
              <a:defRPr/>
            </a:pPr>
            <a:fld id="{020852B7-6EB6-4264-96AC-1D8C7F1C3B05}" type="slidenum">
              <a:rPr lang="zh-CN" altLang="en-US"/>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3" name="椭圆 22"/>
          <p:cNvSpPr/>
          <p:nvPr>
            <p:custDataLst>
              <p:tags r:id="rId8"/>
            </p:custDataLst>
          </p:nvPr>
        </p:nvSpPr>
        <p:spPr>
          <a:xfrm>
            <a:off x="7140179" y="3194050"/>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24" name="椭圆 23"/>
          <p:cNvSpPr/>
          <p:nvPr>
            <p:custDataLst>
              <p:tags r:id="rId9"/>
            </p:custDataLst>
          </p:nvPr>
        </p:nvSpPr>
        <p:spPr>
          <a:xfrm>
            <a:off x="1620441" y="3157538"/>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46" name="文本占位符 45"/>
          <p:cNvSpPr>
            <a:spLocks noGrp="1"/>
          </p:cNvSpPr>
          <p:nvPr>
            <p:ph type="body" sz="quarter" idx="14"/>
          </p:nvPr>
        </p:nvSpPr>
        <p:spPr>
          <a:xfrm>
            <a:off x="1339454" y="1727200"/>
            <a:ext cx="6457950" cy="592138"/>
          </a:xfrm>
        </p:spPr>
        <p:txBody>
          <a:bodyPr>
            <a:normAutofit/>
          </a:bodyPr>
          <a:lstStyle>
            <a:lvl1pPr marL="0" indent="0" algn="ctr">
              <a:buNone/>
              <a:defRPr sz="18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029851" y="2541905"/>
            <a:ext cx="1489035" cy="2024380"/>
          </a:xfrm>
        </p:spPr>
        <p:txBody>
          <a:bodyPr/>
          <a:lstStyle/>
          <a:p>
            <a:pPr lvl="0"/>
            <a:endParaRPr lang="zh-CN" altLang="en-US" noProof="1"/>
          </a:p>
        </p:txBody>
      </p:sp>
      <p:sp>
        <p:nvSpPr>
          <p:cNvPr id="49" name="图片占位符 47"/>
          <p:cNvSpPr>
            <a:spLocks noGrp="1"/>
          </p:cNvSpPr>
          <p:nvPr>
            <p:ph type="pic" sz="quarter" idx="16"/>
          </p:nvPr>
        </p:nvSpPr>
        <p:spPr>
          <a:xfrm>
            <a:off x="2847598" y="2541905"/>
            <a:ext cx="1489035" cy="2024380"/>
          </a:xfrm>
        </p:spPr>
        <p:txBody>
          <a:bodyPr/>
          <a:lstStyle/>
          <a:p>
            <a:pPr lvl="0"/>
            <a:endParaRPr lang="zh-CN" altLang="en-US" noProof="1"/>
          </a:p>
        </p:txBody>
      </p:sp>
      <p:sp>
        <p:nvSpPr>
          <p:cNvPr id="50" name="图片占位符 47"/>
          <p:cNvSpPr>
            <a:spLocks noGrp="1"/>
          </p:cNvSpPr>
          <p:nvPr>
            <p:ph type="pic" sz="quarter" idx="17"/>
          </p:nvPr>
        </p:nvSpPr>
        <p:spPr>
          <a:xfrm>
            <a:off x="4661773" y="2541905"/>
            <a:ext cx="1489035" cy="2024380"/>
          </a:xfrm>
        </p:spPr>
        <p:txBody>
          <a:bodyPr/>
          <a:lstStyle/>
          <a:p>
            <a:pPr lvl="0"/>
            <a:endParaRPr lang="zh-CN" altLang="en-US" noProof="1"/>
          </a:p>
        </p:txBody>
      </p:sp>
      <p:sp>
        <p:nvSpPr>
          <p:cNvPr id="51" name="图片占位符 47"/>
          <p:cNvSpPr>
            <a:spLocks noGrp="1"/>
          </p:cNvSpPr>
          <p:nvPr>
            <p:ph type="pic" sz="quarter" idx="18"/>
          </p:nvPr>
        </p:nvSpPr>
        <p:spPr>
          <a:xfrm>
            <a:off x="6475948" y="2541905"/>
            <a:ext cx="1489035" cy="2024380"/>
          </a:xfrm>
        </p:spPr>
        <p:txBody>
          <a:bodyPr/>
          <a:lstStyle/>
          <a:p>
            <a:pPr lvl="0"/>
            <a:endParaRPr lang="zh-CN" altLang="en-US" noProof="1"/>
          </a:p>
        </p:txBody>
      </p:sp>
      <p:sp>
        <p:nvSpPr>
          <p:cNvPr id="53" name="文本占位符 52"/>
          <p:cNvSpPr>
            <a:spLocks noGrp="1"/>
          </p:cNvSpPr>
          <p:nvPr>
            <p:ph type="body" sz="quarter" idx="19"/>
          </p:nvPr>
        </p:nvSpPr>
        <p:spPr>
          <a:xfrm>
            <a:off x="971312"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279022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4604404"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641857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971311"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2790229"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4604404"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6418579" y="5045075"/>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内容占位符 2"/>
          <p:cNvSpPr>
            <a:spLocks noGrp="1"/>
          </p:cNvSpPr>
          <p:nvPr>
            <p:ph sz="half" idx="1"/>
          </p:nvPr>
        </p:nvSpPr>
        <p:spPr>
          <a:xfrm>
            <a:off x="6286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4" name="椭圆 3"/>
          <p:cNvSpPr/>
          <p:nvPr/>
        </p:nvSpPr>
        <p:spPr>
          <a:xfrm>
            <a:off x="1017985" y="1363663"/>
            <a:ext cx="1122759"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5" name="任意多边形: 形状 7"/>
          <p:cNvSpPr/>
          <p:nvPr/>
        </p:nvSpPr>
        <p:spPr>
          <a:xfrm>
            <a:off x="6067425" y="-7938"/>
            <a:ext cx="785813"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6" name="任意多边形: 形状 8"/>
          <p:cNvSpPr/>
          <p:nvPr/>
        </p:nvSpPr>
        <p:spPr>
          <a:xfrm>
            <a:off x="3444479" y="5781675"/>
            <a:ext cx="1587103"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任意多边形: 形状 9"/>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10"/>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KSO_Shape"/>
          <p:cNvSpPr/>
          <p:nvPr/>
        </p:nvSpPr>
        <p:spPr>
          <a:xfrm rot="10154805">
            <a:off x="7439025" y="490378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0" name="KSO_Shape"/>
          <p:cNvSpPr/>
          <p:nvPr/>
        </p:nvSpPr>
        <p:spPr>
          <a:xfrm rot="10154805">
            <a:off x="6496050" y="2400300"/>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1" name="KSO_Shape"/>
          <p:cNvSpPr/>
          <p:nvPr/>
        </p:nvSpPr>
        <p:spPr>
          <a:xfrm rot="13326744">
            <a:off x="982266" y="4641850"/>
            <a:ext cx="471488"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6300000">
            <a:off x="4360069" y="893763"/>
            <a:ext cx="422672"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1835944" y="2592718"/>
            <a:ext cx="5472113" cy="1442383"/>
          </a:xfrm>
        </p:spPr>
        <p:txBody>
          <a:bodyPr>
            <a:normAutofit/>
          </a:bodyPr>
          <a:lstStyle>
            <a:lvl1pPr algn="ctr">
              <a:defRPr sz="6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pPr>
              <a:defRPr/>
            </a:pPr>
            <a:endParaRPr lang="zh-CN" altLang="en-US"/>
          </a:p>
        </p:txBody>
      </p:sp>
      <p:sp>
        <p:nvSpPr>
          <p:cNvPr id="14" name="页脚占位符 3"/>
          <p:cNvSpPr>
            <a:spLocks noGrp="1"/>
          </p:cNvSpPr>
          <p:nvPr>
            <p:ph type="ftr" sz="quarter" idx="11"/>
          </p:nvPr>
        </p:nvSpPr>
        <p:spPr/>
        <p:txBody>
          <a:bodyPr/>
          <a:lstStyle>
            <a:lvl1pPr>
              <a:defRPr/>
            </a:lvl1pPr>
          </a:lstStyle>
          <a:p>
            <a:pPr>
              <a:defRPr/>
            </a:pPr>
            <a:endParaRPr lang="zh-CN" altLang="en-US"/>
          </a:p>
        </p:txBody>
      </p:sp>
      <p:sp>
        <p:nvSpPr>
          <p:cNvPr id="15" name="灯片编号占位符 4"/>
          <p:cNvSpPr>
            <a:spLocks noGrp="1"/>
          </p:cNvSpPr>
          <p:nvPr>
            <p:ph type="sldNum" sz="quarter" idx="12"/>
          </p:nvPr>
        </p:nvSpPr>
        <p:spPr/>
        <p:txBody>
          <a:bodyPr/>
          <a:lstStyle>
            <a:lvl1pPr>
              <a:defRPr smtClean="0"/>
            </a:lvl1pPr>
          </a:lstStyle>
          <a:p>
            <a:pPr>
              <a:defRPr/>
            </a:pPr>
            <a:fld id="{C69DCC00-113D-40A6-BDCF-01555BECC172}" type="slidenum">
              <a:rPr lang="zh-CN" altLang="en-US"/>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3"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文本占位符 2"/>
          <p:cNvSpPr>
            <a:spLocks noGrp="1"/>
          </p:cNvSpPr>
          <p:nvPr>
            <p:ph type="body" idx="1"/>
          </p:nvPr>
        </p:nvSpPr>
        <p:spPr>
          <a:xfrm>
            <a:off x="629841" y="1744961"/>
            <a:ext cx="3868340"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29841" y="2615609"/>
            <a:ext cx="3868340"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744961"/>
            <a:ext cx="3887391"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615609"/>
            <a:ext cx="3887391"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标题 1"/>
          <p:cNvSpPr>
            <a:spLocks noGrp="1"/>
          </p:cNvSpPr>
          <p:nvPr>
            <p:ph type="title"/>
          </p:nvPr>
        </p:nvSpPr>
        <p:spPr>
          <a:xfrm>
            <a:off x="629840" y="457200"/>
            <a:ext cx="3123900" cy="1600200"/>
          </a:xfrm>
        </p:spPr>
        <p:txBody>
          <a:bodyPr anchor="t">
            <a:normAutofit/>
          </a:bodyPr>
          <a:lstStyle>
            <a:lvl1pPr>
              <a:defRPr sz="27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pPr>
              <a:defRPr/>
            </a:pPr>
            <a:fld id="{BCA7A54C-86A0-49BA-AFB3-945990C39229}" type="datetimeFigureOut">
              <a:rPr lang="zh-CN" altLang="en-US"/>
            </a:fld>
            <a:endParaRPr lang="zh-CN" altLang="en-US"/>
          </a:p>
        </p:txBody>
      </p:sp>
      <p:sp>
        <p:nvSpPr>
          <p:cNvPr id="12" name="页脚占位符 5"/>
          <p:cNvSpPr>
            <a:spLocks noGrp="1"/>
          </p:cNvSpPr>
          <p:nvPr>
            <p:ph type="ftr" sz="quarter" idx="11"/>
          </p:nvPr>
        </p:nvSpPr>
        <p:spPr/>
        <p:txBody>
          <a:bodyPr/>
          <a:lstStyle>
            <a:lvl1pPr>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smtClean="0"/>
            </a:lvl1pPr>
          </a:lstStyle>
          <a:p>
            <a:pPr>
              <a:defRPr/>
            </a:pPr>
            <a:fld id="{7A9E4F83-A485-4394-AD63-6C62C12FCDB4}" type="slidenum">
              <a:rPr lang="zh-CN" altLang="en-US"/>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47.xml"/><Relationship Id="rId14" Type="http://schemas.openxmlformats.org/officeDocument/2006/relationships/tags" Target="../tags/tag46.xml"/><Relationship Id="rId13" Type="http://schemas.openxmlformats.org/officeDocument/2006/relationships/tags" Target="../tags/tag4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4"/>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fontAlgn="auto">
              <a:lnSpc>
                <a:spcPct val="120000"/>
              </a:lnSpc>
              <a:buFontTx/>
              <a:buNone/>
              <a:defRPr sz="900" noProof="1">
                <a:solidFill>
                  <a:schemeClr val="bg1">
                    <a:lumMod val="50000"/>
                  </a:schemeClr>
                </a:solidFill>
                <a:latin typeface="+mn-lt"/>
                <a:ea typeface="+mn-ea"/>
              </a:defRPr>
            </a:lvl1pPr>
          </a:lstStyle>
          <a:p>
            <a:pPr lvl="0" eaLnBrk="1" hangingPunct="1"/>
            <a:endParaRPr lang="zh-CN" altLang="en-US" dirty="0">
              <a:latin typeface="DejaVu Sans" panose="020B0603030804020204" charset="2"/>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fontAlgn="auto">
              <a:lnSpc>
                <a:spcPct val="120000"/>
              </a:lnSpc>
              <a:buFontTx/>
              <a:buNone/>
              <a:defRPr sz="900" noProof="1">
                <a:solidFill>
                  <a:schemeClr val="bg1">
                    <a:lumMod val="50000"/>
                  </a:schemeClr>
                </a:solidFill>
              </a:defRPr>
            </a:lvl1pPr>
          </a:lstStyle>
          <a:p>
            <a:pPr lvl="0" eaLnBrk="1" hangingPunct="1"/>
            <a:endParaRPr lang="zh-CN" altLang="en-US" dirty="0">
              <a:latin typeface="DejaVu Sans" panose="020B0603030804020204" charset="2"/>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fontAlgn="auto">
              <a:lnSpc>
                <a:spcPct val="120000"/>
              </a:lnSpc>
              <a:buFontTx/>
              <a:buNone/>
              <a:defRPr sz="900" noProof="1" smtClean="0">
                <a:solidFill>
                  <a:schemeClr val="bg1">
                    <a:lumMod val="50000"/>
                  </a:schemeClr>
                </a:solidFill>
                <a:latin typeface="+mn-lt"/>
                <a:ea typeface="+mn-ea"/>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
        <p:nvSpPr>
          <p:cNvPr id="8" name="KSO_TEMPLATE" hidden="1"/>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120000"/>
        </a:lnSpc>
        <a:spcBef>
          <a:spcPct val="0"/>
        </a:spcBef>
        <a:spcAft>
          <a:spcPct val="0"/>
        </a:spcAft>
        <a:defRPr sz="2400" b="1" kern="1200">
          <a:solidFill>
            <a:srgbClr val="595959"/>
          </a:solidFill>
          <a:latin typeface="黑体" panose="02010609060101010101" pitchFamily="49" charset="-122"/>
          <a:ea typeface="黑体" panose="02010609060101010101" pitchFamily="49" charset="-122"/>
          <a:cs typeface="+mj-cs"/>
        </a:defRPr>
      </a:lvl1pPr>
      <a:lvl2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2pPr>
      <a:lvl3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3pPr>
      <a:lvl4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4pPr>
      <a:lvl5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5pPr>
      <a:lvl6pPr marL="4572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6pPr>
      <a:lvl7pPr marL="9144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7pPr>
      <a:lvl8pPr marL="13716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8pPr>
      <a:lvl9pPr marL="18288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9pPr>
    </p:titleStyle>
    <p:bodyStyle>
      <a:lvl1pPr marL="171450" indent="-171450" algn="l" rtl="0" fontAlgn="base">
        <a:lnSpc>
          <a:spcPct val="120000"/>
        </a:lnSpc>
        <a:spcBef>
          <a:spcPts val="750"/>
        </a:spcBef>
        <a:spcAft>
          <a:spcPct val="0"/>
        </a:spcAft>
        <a:buFont typeface="Arial" panose="02080604020202020204" pitchFamily="34" charset="0"/>
        <a:buChar char="•"/>
        <a:defRPr sz="1800" kern="1200">
          <a:solidFill>
            <a:schemeClr val="tx1"/>
          </a:solidFill>
          <a:latin typeface="黑体" panose="02010609060101010101" pitchFamily="49" charset="-122"/>
          <a:ea typeface="黑体" panose="02010609060101010101" pitchFamily="49" charset="-122"/>
          <a:cs typeface="+mn-cs"/>
        </a:defRPr>
      </a:lvl1pPr>
      <a:lvl2pPr marL="514350" indent="-171450" algn="l" rtl="0" fontAlgn="base">
        <a:lnSpc>
          <a:spcPct val="120000"/>
        </a:lnSpc>
        <a:spcBef>
          <a:spcPts val="375"/>
        </a:spcBef>
        <a:spcAft>
          <a:spcPct val="0"/>
        </a:spcAft>
        <a:buFont typeface="Arial" panose="02080604020202020204" pitchFamily="34" charset="0"/>
        <a:buChar char="•"/>
        <a:defRPr sz="1500" kern="1200">
          <a:solidFill>
            <a:schemeClr val="tx1"/>
          </a:solidFill>
          <a:latin typeface="黑体" panose="02010609060101010101" pitchFamily="49" charset="-122"/>
          <a:ea typeface="黑体" panose="02010609060101010101" pitchFamily="49" charset="-122"/>
          <a:cs typeface="+mn-cs"/>
        </a:defRPr>
      </a:lvl2pPr>
      <a:lvl3pPr marL="8572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3pPr>
      <a:lvl4pPr marL="12001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4pPr>
      <a:lvl5pPr marL="15430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5pPr>
      <a:lvl6pPr marL="18859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3073"/>
          <p:cNvSpPr>
            <a:spLocks noGrp="1"/>
          </p:cNvSpPr>
          <p:nvPr>
            <p:ph type="ctrTitle"/>
          </p:nvPr>
        </p:nvSpPr>
        <p:spPr>
          <a:xfrm>
            <a:off x="1259840" y="1988820"/>
            <a:ext cx="6753860" cy="1470025"/>
          </a:xfrm>
        </p:spPr>
        <p:txBody>
          <a:bodyPr anchor="ctr" anchorCtr="0"/>
          <a:p>
            <a:pPr defTabSz="914400">
              <a:buClrTx/>
              <a:buSzTx/>
              <a:buFontTx/>
              <a:buNone/>
            </a:pPr>
            <a:r>
              <a:rPr kern="1200" baseline="0">
                <a:latin typeface="+mj-lt"/>
                <a:ea typeface="+mj-ea"/>
                <a:cs typeface="+mj-cs"/>
              </a:rPr>
              <a:t>2023年交通运输绿色低碳发展工作要点政策解读</a:t>
            </a:r>
            <a:endParaRPr kern="1200" baseline="0">
              <a:latin typeface="+mj-lt"/>
              <a:ea typeface="+mj-ea"/>
              <a:cs typeface="+mj-cs"/>
            </a:endParaRPr>
          </a:p>
        </p:txBody>
      </p:sp>
      <p:sp>
        <p:nvSpPr>
          <p:cNvPr id="2050" name="副标题 3074"/>
          <p:cNvSpPr>
            <a:spLocks noGrp="1"/>
          </p:cNvSpPr>
          <p:nvPr>
            <p:ph type="subTitle" idx="1"/>
          </p:nvPr>
        </p:nvSpPr>
        <p:spPr>
          <a:xfrm>
            <a:off x="1371600" y="4004945"/>
            <a:ext cx="6400800" cy="1752600"/>
          </a:xfrm>
        </p:spPr>
        <p:txBody>
          <a:bodyPr anchor="t" anchorCtr="0"/>
          <a:p>
            <a:pPr defTabSz="914400">
              <a:buClrTx/>
              <a:buSzTx/>
              <a:buFontTx/>
            </a:pPr>
            <a:r>
              <a:rPr lang="zh-CN" sz="3200" kern="1200" baseline="0">
                <a:latin typeface="+mn-lt"/>
                <a:ea typeface="+mn-ea"/>
                <a:cs typeface="+mn-cs"/>
              </a:rPr>
              <a:t>临汾市交通运输局</a:t>
            </a:r>
            <a:endParaRPr lang="zh-CN" sz="3200" kern="1200" baseline="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27205" y="981233"/>
            <a:ext cx="7886700" cy="4351338"/>
          </a:xfrm>
        </p:spPr>
        <p:txBody>
          <a:bodyPr>
            <a:noAutofit/>
          </a:bodyPr>
          <a:p>
            <a:pPr algn="just" eaLnBrk="1" latinLnBrk="0" hangingPunct="1">
              <a:lnSpc>
                <a:spcPts val="2100"/>
              </a:lnSpc>
              <a:spcBef>
                <a:spcPts val="700"/>
              </a:spcBef>
            </a:pPr>
            <a:r>
              <a:rPr sz="2000">
                <a:solidFill>
                  <a:schemeClr val="tx1"/>
                </a:solidFill>
              </a:rPr>
              <a:t>3.强化移动源污染防控。</a:t>
            </a:r>
            <a:endParaRPr sz="2000">
              <a:solidFill>
                <a:schemeClr val="tx1"/>
              </a:solidFill>
            </a:endParaRPr>
          </a:p>
          <a:p>
            <a:pPr algn="just" eaLnBrk="1" latinLnBrk="0" hangingPunct="1">
              <a:lnSpc>
                <a:spcPts val="2100"/>
              </a:lnSpc>
              <a:spcBef>
                <a:spcPts val="700"/>
              </a:spcBef>
            </a:pPr>
            <a:r>
              <a:rPr sz="2000">
                <a:solidFill>
                  <a:schemeClr val="tx1"/>
                </a:solidFill>
              </a:rPr>
              <a:t>严格实施汽车排放检验与维护制度 (I/M 制度），强化维修 单位监督管理，对M站进行全覆盖监督检查。强化非道路移动机械环保管理，加强合规性管理，做好非道路移动机械进出场信息登记和台账管理工作，禁止使用未登记编码的非道路移动机械，严格实施非道路移动机械排放标准。</a:t>
            </a:r>
            <a:endParaRPr sz="2000">
              <a:solidFill>
                <a:schemeClr val="tx1"/>
              </a:solidFill>
            </a:endParaRPr>
          </a:p>
          <a:p>
            <a:pPr algn="just" eaLnBrk="1" latinLnBrk="0" hangingPunct="1">
              <a:lnSpc>
                <a:spcPts val="2100"/>
              </a:lnSpc>
              <a:spcBef>
                <a:spcPts val="700"/>
              </a:spcBef>
            </a:pPr>
            <a:r>
              <a:rPr sz="2000">
                <a:solidFill>
                  <a:schemeClr val="tx1"/>
                </a:solidFill>
              </a:rPr>
              <a:t>4.加强塑料污染治理。</a:t>
            </a:r>
            <a:endParaRPr sz="2000">
              <a:solidFill>
                <a:schemeClr val="tx1"/>
              </a:solidFill>
            </a:endParaRPr>
          </a:p>
          <a:p>
            <a:pPr algn="just" eaLnBrk="1" latinLnBrk="0" hangingPunct="1">
              <a:lnSpc>
                <a:spcPts val="2100"/>
              </a:lnSpc>
              <a:spcBef>
                <a:spcPts val="700"/>
              </a:spcBef>
            </a:pPr>
            <a:r>
              <a:rPr sz="2000">
                <a:solidFill>
                  <a:schemeClr val="tx1"/>
                </a:solidFill>
              </a:rPr>
              <a:t>进一步加强公路旅客运输领域塑料废弃物规范收集，推动交通运输工具收集、场站接收与城市公共转运处置体系的有效衔接。督促船舶严格按照有关法律法规收集、转移和处置包括塑料 垃圾在内的船舶垃圾，督促航运企业落实主体责任，依法打击船舶垃圾违规排放的行为。</a:t>
            </a:r>
            <a:endParaRPr sz="20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73735" y="1125220"/>
            <a:ext cx="7886700" cy="5031105"/>
          </a:xfrm>
        </p:spPr>
        <p:txBody>
          <a:bodyPr>
            <a:noAutofit/>
          </a:bodyPr>
          <a:p>
            <a:pPr algn="just" eaLnBrk="1" latinLnBrk="0" hangingPunct="1">
              <a:lnSpc>
                <a:spcPts val="2000"/>
              </a:lnSpc>
              <a:spcBef>
                <a:spcPts val="700"/>
              </a:spcBef>
            </a:pPr>
            <a:r>
              <a:rPr sz="1600">
                <a:solidFill>
                  <a:schemeClr val="tx1"/>
                </a:solidFill>
              </a:rPr>
              <a:t>（六）持续开展绿色交通提升行动</a:t>
            </a:r>
            <a:endParaRPr sz="1600">
              <a:solidFill>
                <a:schemeClr val="tx1"/>
              </a:solidFill>
            </a:endParaRPr>
          </a:p>
          <a:p>
            <a:pPr algn="just" eaLnBrk="1" latinLnBrk="0" hangingPunct="1">
              <a:lnSpc>
                <a:spcPts val="2000"/>
              </a:lnSpc>
              <a:spcBef>
                <a:spcPts val="700"/>
              </a:spcBef>
            </a:pPr>
            <a:r>
              <a:rPr sz="1600">
                <a:solidFill>
                  <a:schemeClr val="tx1"/>
                </a:solidFill>
              </a:rPr>
              <a:t>1.统筹交通运输碳达峰碳中和工作。</a:t>
            </a:r>
            <a:endParaRPr sz="1600">
              <a:solidFill>
                <a:schemeClr val="tx1"/>
              </a:solidFill>
            </a:endParaRPr>
          </a:p>
          <a:p>
            <a:pPr algn="just" eaLnBrk="1" latinLnBrk="0" hangingPunct="1">
              <a:lnSpc>
                <a:spcPts val="2000"/>
              </a:lnSpc>
              <a:spcBef>
                <a:spcPts val="700"/>
              </a:spcBef>
            </a:pPr>
            <a:r>
              <a:rPr sz="1600">
                <a:solidFill>
                  <a:schemeClr val="tx1"/>
                </a:solidFill>
              </a:rPr>
              <a:t>持续推动交通运输碳达峰碳中和工作，各县市区交通运输局要按照当地政府统一领导开展区域性研究等前期工作。落实行业 能源消费统计制度和指标体系，加强行业碳排放统计能力建设，积极开展低碳零碳负碳技术研发应用。</a:t>
            </a:r>
            <a:endParaRPr sz="1600">
              <a:solidFill>
                <a:schemeClr val="tx1"/>
              </a:solidFill>
            </a:endParaRPr>
          </a:p>
          <a:p>
            <a:pPr algn="just" eaLnBrk="1" latinLnBrk="0" hangingPunct="1">
              <a:lnSpc>
                <a:spcPts val="2000"/>
              </a:lnSpc>
              <a:spcBef>
                <a:spcPts val="700"/>
              </a:spcBef>
            </a:pPr>
            <a:r>
              <a:rPr sz="1600">
                <a:solidFill>
                  <a:schemeClr val="tx1"/>
                </a:solidFill>
              </a:rPr>
              <a:t>2.推进资源节约集约综合利用。</a:t>
            </a:r>
            <a:endParaRPr sz="1600">
              <a:solidFill>
                <a:schemeClr val="tx1"/>
              </a:solidFill>
            </a:endParaRPr>
          </a:p>
          <a:p>
            <a:pPr algn="just" eaLnBrk="1" latinLnBrk="0" hangingPunct="1">
              <a:lnSpc>
                <a:spcPts val="2000"/>
              </a:lnSpc>
              <a:spcBef>
                <a:spcPts val="700"/>
              </a:spcBef>
            </a:pPr>
            <a:r>
              <a:rPr sz="1600">
                <a:solidFill>
                  <a:schemeClr val="tx1"/>
                </a:solidFill>
              </a:rPr>
              <a:t>加强固体废物资源化利用。大力推广公路路面材料循环利用技术，加大粉煤灰、煤矸石、尾矿渣等大宗工业固体废物以及建筑垃圾在交通基础设施建设中的无害化处理和综合利用。推进可再生能源应用，因地制宜推广地源热泵等清洁取暖技术，促进交通运输行业节能降碳。</a:t>
            </a:r>
            <a:endParaRPr sz="1600">
              <a:solidFill>
                <a:schemeClr val="tx1"/>
              </a:solidFill>
            </a:endParaRPr>
          </a:p>
          <a:p>
            <a:pPr algn="just" eaLnBrk="1" latinLnBrk="0" hangingPunct="1">
              <a:lnSpc>
                <a:spcPts val="2000"/>
              </a:lnSpc>
              <a:spcBef>
                <a:spcPts val="700"/>
              </a:spcBef>
            </a:pPr>
            <a:r>
              <a:rPr sz="1600">
                <a:solidFill>
                  <a:schemeClr val="tx1"/>
                </a:solidFill>
              </a:rPr>
              <a:t>3.有序推动公路沿线充电、加气等基础设施建设。</a:t>
            </a:r>
            <a:endParaRPr sz="1600">
              <a:solidFill>
                <a:schemeClr val="tx1"/>
              </a:solidFill>
            </a:endParaRPr>
          </a:p>
          <a:p>
            <a:pPr algn="just" eaLnBrk="1" latinLnBrk="0" hangingPunct="1">
              <a:lnSpc>
                <a:spcPts val="2000"/>
              </a:lnSpc>
              <a:spcBef>
                <a:spcPts val="700"/>
              </a:spcBef>
            </a:pPr>
            <a:r>
              <a:rPr sz="1600">
                <a:solidFill>
                  <a:schemeClr val="tx1"/>
                </a:solidFill>
              </a:rPr>
              <a:t>有序推进公路沿线充（换）电、加气、加氢等基础设施建设，积极引导农村公路沿线乡镇优先在交通枢纽、公共停车场、旅游公路驿站、房车营地等场所，配置公共充电基础设施。</a:t>
            </a:r>
            <a:endParaRPr sz="160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73735" y="1125220"/>
            <a:ext cx="7886700" cy="5031105"/>
          </a:xfrm>
        </p:spPr>
        <p:txBody>
          <a:bodyPr>
            <a:noAutofit/>
          </a:bodyPr>
          <a:p>
            <a:pPr algn="just" eaLnBrk="1" latinLnBrk="0" hangingPunct="1">
              <a:lnSpc>
                <a:spcPts val="1800"/>
              </a:lnSpc>
              <a:spcBef>
                <a:spcPts val="700"/>
              </a:spcBef>
            </a:pPr>
            <a:r>
              <a:rPr sz="1600">
                <a:solidFill>
                  <a:schemeClr val="tx1"/>
                </a:solidFill>
              </a:rPr>
              <a:t>4.推进交通廊道光伏计划。</a:t>
            </a:r>
            <a:endParaRPr sz="1600">
              <a:solidFill>
                <a:schemeClr val="tx1"/>
              </a:solidFill>
            </a:endParaRPr>
          </a:p>
          <a:p>
            <a:pPr algn="just" eaLnBrk="1" latinLnBrk="0" hangingPunct="1">
              <a:lnSpc>
                <a:spcPts val="1800"/>
              </a:lnSpc>
              <a:spcBef>
                <a:spcPts val="700"/>
              </a:spcBef>
            </a:pPr>
            <a:r>
              <a:rPr sz="1600">
                <a:solidFill>
                  <a:schemeClr val="tx1"/>
                </a:solidFill>
              </a:rPr>
              <a:t>按照《山西省推进分布式可再生能源发展三年行动计划 (2023—2025年）》要求，在各类交通沿线、开发区道路两侧用地范围外的空闲土地资源，以及公路边坡、车站、机场等交通枢纽，探索规模化分布式光伏或小型集中式光伏等绿色交通项目开发建设。统筹分布式光伏建设与公路绿化，因地制宜组织开展低碳公路、低碳隧道等各类光伏廊道试点示范项目建设，在安全标准、成本控制及接网模式等方面，形成一批可复制可推广的标准和经验做法。</a:t>
            </a:r>
            <a:endParaRPr sz="1600">
              <a:solidFill>
                <a:schemeClr val="tx1"/>
              </a:solidFill>
            </a:endParaRPr>
          </a:p>
          <a:p>
            <a:pPr algn="just" eaLnBrk="1" latinLnBrk="0" hangingPunct="1">
              <a:lnSpc>
                <a:spcPts val="1800"/>
              </a:lnSpc>
              <a:spcBef>
                <a:spcPts val="700"/>
              </a:spcBef>
            </a:pPr>
            <a:r>
              <a:rPr sz="1600">
                <a:solidFill>
                  <a:schemeClr val="tx1"/>
                </a:solidFill>
              </a:rPr>
              <a:t>5.加强绿色交通科技创新与应用。</a:t>
            </a:r>
            <a:endParaRPr sz="1600">
              <a:solidFill>
                <a:schemeClr val="tx1"/>
              </a:solidFill>
            </a:endParaRPr>
          </a:p>
          <a:p>
            <a:pPr algn="just" eaLnBrk="1" latinLnBrk="0" hangingPunct="1">
              <a:lnSpc>
                <a:spcPts val="1800"/>
              </a:lnSpc>
              <a:spcBef>
                <a:spcPts val="700"/>
              </a:spcBef>
            </a:pPr>
            <a:r>
              <a:rPr sz="1600">
                <a:solidFill>
                  <a:schemeClr val="tx1"/>
                </a:solidFill>
              </a:rPr>
              <a:t>加强绿色交通标准体系建设。推进交通基础设施生态保护与恢复、公路扬尘污染治理、柴油货车深度治理、固体废物“无害化”利用、行业碳排放统计、监测、考核和评价等共性和关键技术研究。积极推广可再生能源与建筑一体化、智慧交通、交通能 源融合等先进技术产品，促进行业减污降碳绿色发展。</a:t>
            </a:r>
            <a:endParaRPr sz="1600">
              <a:solidFill>
                <a:schemeClr val="tx1"/>
              </a:solidFill>
            </a:endParaRPr>
          </a:p>
          <a:p>
            <a:pPr algn="just" eaLnBrk="1" latinLnBrk="0" hangingPunct="1">
              <a:lnSpc>
                <a:spcPts val="1800"/>
              </a:lnSpc>
              <a:spcBef>
                <a:spcPts val="700"/>
              </a:spcBef>
            </a:pPr>
            <a:r>
              <a:rPr sz="1600">
                <a:solidFill>
                  <a:schemeClr val="tx1"/>
                </a:solidFill>
              </a:rPr>
              <a:t>6.加强绿色低碳宣传教育。</a:t>
            </a:r>
            <a:endParaRPr sz="1600">
              <a:solidFill>
                <a:schemeClr val="tx1"/>
              </a:solidFill>
            </a:endParaRPr>
          </a:p>
          <a:p>
            <a:pPr algn="just" eaLnBrk="1" latinLnBrk="0" hangingPunct="1">
              <a:lnSpc>
                <a:spcPts val="1800"/>
              </a:lnSpc>
              <a:spcBef>
                <a:spcPts val="700"/>
              </a:spcBef>
            </a:pPr>
            <a:r>
              <a:rPr sz="1600">
                <a:solidFill>
                  <a:schemeClr val="tx1"/>
                </a:solidFill>
              </a:rPr>
              <a:t>加大绿色交通发展理念、节能环保先进技术与管理的培训教育力度，提升交通运输系统节能环保意识和能力。加大交通运输领域生态绿色发展成效经验、绿色出行等宣传力度，组织开展“节能宣传周”“全国低碳日”“绿色出行宣传周和公交出行宣传周”等活动。以节水、节能、节支、垃圾分类以及资源综合利用为重点，加快推进节约集约、绿色低碳机关建设。</a:t>
            </a:r>
            <a:endParaRPr sz="160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一、总体目标</a:t>
            </a:r>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以习近平新时代中国特色社会主义思想为指导，全面贯彻落实党的二十大精神，深入学习贯彻习近平生态文明建设重要论述与习近平总书记视察山西重要讲话重要指示精神，紧紧围绕碳达峰碳中和、黄河流域生态保护和高质量发展、交通强国建设、能源革命综合改革试点等重大任务，牢牢把握减污降碳协同增效总要求，着重打好重污染天气消除、臭氧污染防治和柴油货车污染治理攻坚战，有序推进碳达峰碳中和各项工作，持续加强交通运输领域生态环境保护与污染防治工作，推动交通运输绿色低碳体系建设与高质量发展。</a:t>
            </a:r>
            <a:endParaRPr sz="24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 重点任务</a:t>
            </a:r>
            <a:endParaRPr lang="zh-CN" altLang="en-US"/>
          </a:p>
        </p:txBody>
      </p:sp>
      <p:sp>
        <p:nvSpPr>
          <p:cNvPr id="3" name="内容占位符 2"/>
          <p:cNvSpPr>
            <a:spLocks noGrp="1"/>
          </p:cNvSpPr>
          <p:nvPr>
            <p:ph idx="1"/>
          </p:nvPr>
        </p:nvSpPr>
        <p:spPr/>
        <p:txBody>
          <a:bodyPr>
            <a:normAutofit lnSpcReduction="10000"/>
          </a:bodyPr>
          <a:p>
            <a:pPr algn="just"/>
            <a:r>
              <a:rPr sz="2400">
                <a:solidFill>
                  <a:schemeClr val="tx1"/>
                </a:solidFill>
              </a:rPr>
              <a:t>（一）深入学习贯彻习近平生态文明思想</a:t>
            </a:r>
            <a:endParaRPr sz="2400">
              <a:solidFill>
                <a:schemeClr val="tx1"/>
              </a:solidFill>
            </a:endParaRPr>
          </a:p>
          <a:p>
            <a:pPr algn="just"/>
            <a:r>
              <a:rPr sz="2400">
                <a:solidFill>
                  <a:schemeClr val="tx1"/>
                </a:solidFill>
              </a:rPr>
              <a:t>深入学习贯彻习近平总书记关于生态文明建设和生态环境保护的重要指示精神，以及省委、省政府、市委、市政府关于生态环境保护的重大决策部署，切实履行好交通运输生态环境保护“一岗双责”。各单位要将《习近平生态文明思想学习纲要》，党中央、国务院和省委、省政府有关生态环境保护的决策部署，以及碳达峰碳中和内容纳入中心组学习计划，每季度至少学习1次。</a:t>
            </a:r>
            <a:endParaRPr sz="240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lnSpcReduction="20000"/>
          </a:bodyPr>
          <a:p>
            <a:pPr algn="just"/>
            <a:r>
              <a:rPr sz="2400">
                <a:solidFill>
                  <a:schemeClr val="tx1"/>
                </a:solidFill>
              </a:rPr>
              <a:t>（二）扎实推进生态环境保护</a:t>
            </a:r>
            <a:r>
              <a:rPr sz="2400">
                <a:solidFill>
                  <a:schemeClr val="tx1"/>
                </a:solidFill>
                <a:sym typeface="+mn-ea"/>
              </a:rPr>
              <a:t>督察</a:t>
            </a:r>
            <a:r>
              <a:rPr sz="2400">
                <a:solidFill>
                  <a:schemeClr val="tx1"/>
                </a:solidFill>
              </a:rPr>
              <a:t>反馈问题全面整改</a:t>
            </a:r>
            <a:endParaRPr sz="2400">
              <a:solidFill>
                <a:schemeClr val="tx1"/>
              </a:solidFill>
            </a:endParaRPr>
          </a:p>
          <a:p>
            <a:pPr algn="just"/>
            <a:r>
              <a:rPr sz="2400">
                <a:solidFill>
                  <a:schemeClr val="tx1"/>
                </a:solidFill>
              </a:rPr>
              <a:t>将生态环境保护督察反馈问题整改工作摆在突出位置。对整改工作全面实行清单制、闭环式管理，确保按时完成各项整改任务。把抓整改的过程变成提升生态环保工作质量水平的过程，着力解决我市交通运输行业生态环保领域存在的深层次矛盾、结构性问题和体制机制性障碍。</a:t>
            </a:r>
            <a:endParaRPr sz="24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normAutofit fontScale="70000"/>
          </a:bodyPr>
          <a:p>
            <a:pPr algn="just"/>
            <a:r>
              <a:rPr sz="2400">
                <a:solidFill>
                  <a:schemeClr val="tx1"/>
                </a:solidFill>
              </a:rPr>
              <a:t>（三）持续推进交通基础设施绿色建设</a:t>
            </a:r>
            <a:endParaRPr sz="2400">
              <a:solidFill>
                <a:schemeClr val="tx1"/>
              </a:solidFill>
            </a:endParaRPr>
          </a:p>
          <a:p>
            <a:pPr algn="just"/>
            <a:r>
              <a:rPr sz="2400">
                <a:solidFill>
                  <a:schemeClr val="tx1"/>
                </a:solidFill>
              </a:rPr>
              <a:t>1.严守生态环保规章制度。</a:t>
            </a:r>
            <a:endParaRPr sz="2400">
              <a:solidFill>
                <a:schemeClr val="tx1"/>
              </a:solidFill>
            </a:endParaRPr>
          </a:p>
          <a:p>
            <a:pPr algn="just"/>
            <a:r>
              <a:rPr sz="2400">
                <a:solidFill>
                  <a:schemeClr val="tx1"/>
                </a:solidFill>
              </a:rPr>
              <a:t>严守生态保护红线，强化“三区三线”空间管控，严格执行基本建设审批程序，落实环境影响评价、水土保持相关制度，强化交通建设项目事前、事中、事后环境保护管理，严防生态环境保护违法违规行为。及时督促开展建设项目竣工环保验收工作。</a:t>
            </a:r>
            <a:endParaRPr sz="2400">
              <a:solidFill>
                <a:schemeClr val="tx1"/>
              </a:solidFill>
            </a:endParaRPr>
          </a:p>
          <a:p>
            <a:pPr algn="just"/>
            <a:r>
              <a:rPr sz="2400">
                <a:solidFill>
                  <a:schemeClr val="tx1"/>
                </a:solidFill>
              </a:rPr>
              <a:t>2.加强基础设施绿色建设。</a:t>
            </a:r>
            <a:endParaRPr sz="2400">
              <a:solidFill>
                <a:schemeClr val="tx1"/>
              </a:solidFill>
            </a:endParaRPr>
          </a:p>
          <a:p>
            <a:pPr algn="just"/>
            <a:r>
              <a:rPr sz="2400">
                <a:solidFill>
                  <a:schemeClr val="tx1"/>
                </a:solidFill>
              </a:rPr>
              <a:t>加强基础设施建设全过程生态保护，大力推进绿色施工，强化污染防治与路域生态修复。积极推动绿色公路、绿色机场建设，持续推进“绿色公路”典型示范工程，鼓励普通国省干线公路按照绿色公路要求建设，引导有条件的农村公路参照绿色公路要求建设。加强环境风险防控，推进环境敏感区老旧设施升级改造，提高突发环境事件应急响应能力。</a:t>
            </a:r>
            <a:endParaRPr sz="24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28450" y="1052988"/>
            <a:ext cx="7886700" cy="4351338"/>
          </a:xfrm>
        </p:spPr>
        <p:txBody>
          <a:bodyPr>
            <a:normAutofit fontScale="90000"/>
          </a:bodyPr>
          <a:p>
            <a:pPr algn="just"/>
            <a:r>
              <a:rPr sz="2400">
                <a:solidFill>
                  <a:schemeClr val="tx1"/>
                </a:solidFill>
              </a:rPr>
              <a:t>（四）扎实推动运输结构绿色低碳转型</a:t>
            </a:r>
            <a:endParaRPr sz="2400">
              <a:solidFill>
                <a:schemeClr val="tx1"/>
              </a:solidFill>
            </a:endParaRPr>
          </a:p>
          <a:p>
            <a:pPr algn="just"/>
            <a:r>
              <a:rPr sz="2400">
                <a:solidFill>
                  <a:schemeClr val="tx1"/>
                </a:solidFill>
              </a:rPr>
              <a:t>1.推进交通物流节能高效。</a:t>
            </a:r>
            <a:endParaRPr sz="2400">
              <a:solidFill>
                <a:schemeClr val="tx1"/>
              </a:solidFill>
            </a:endParaRPr>
          </a:p>
          <a:p>
            <a:pPr algn="just"/>
            <a:r>
              <a:rPr sz="2400">
                <a:solidFill>
                  <a:schemeClr val="tx1"/>
                </a:solidFill>
              </a:rPr>
              <a:t>持续提高大宗货物和中长途货物运输“公转铁”比例，加强城市绿色配送体系建设，大力发展多式联运，新建或迁建煤炭、矿石、焦炭等大宗货物年运量150万吨以上的物流园区、工矿企业及粮食储备库等，原则上要接入铁路专用线或管道，支持煤炭物流企业完善集疏运系统，发挥天津港、唐山港两条公铁海联运通道的作用，提升煤炭运输能力。大力发展智能交通，积极运用大数据优化运输组织模式，推动各种交通运输方式深度融合，不断优化调整运输结构。</a:t>
            </a:r>
            <a:endParaRPr sz="2400">
              <a:solidFill>
                <a:schemeClr val="tx1"/>
              </a:solidFill>
            </a:endParaRPr>
          </a:p>
          <a:p>
            <a:pPr algn="just"/>
            <a:endParaRPr sz="240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28450" y="1052988"/>
            <a:ext cx="7886700" cy="4351338"/>
          </a:xfrm>
        </p:spPr>
        <p:txBody>
          <a:bodyPr>
            <a:normAutofit/>
          </a:bodyPr>
          <a:p>
            <a:pPr algn="just"/>
            <a:r>
              <a:rPr sz="2400">
                <a:solidFill>
                  <a:schemeClr val="tx1"/>
                </a:solidFill>
              </a:rPr>
              <a:t>2.推动运输装备节能升级。</a:t>
            </a:r>
            <a:endParaRPr sz="2400">
              <a:solidFill>
                <a:schemeClr val="tx1"/>
              </a:solidFill>
            </a:endParaRPr>
          </a:p>
          <a:p>
            <a:pPr algn="just"/>
            <a:r>
              <a:rPr sz="2400">
                <a:solidFill>
                  <a:schemeClr val="tx1"/>
                </a:solidFill>
              </a:rPr>
              <a:t>加大新能源车辆推广力度，逐步推动公共领域用车新能源化、清洁化。2023年，城市公共领域公交、巡游出租车、网约车等新增或更新车辆全部使用新能源或甲醇汽车。加快淘汰高污染、高耗能的营运车船，有序推动老旧车船替换为新能源车船以及非道路移动机械使用新能源、清洁能源动力。全面推广道路货运装备标准化、厢式化、轻量化，推动交通运输绿色装备示范应用。</a:t>
            </a:r>
            <a:endParaRPr sz="240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28450" y="1052988"/>
            <a:ext cx="7886700" cy="4351338"/>
          </a:xfrm>
        </p:spPr>
        <p:txBody>
          <a:bodyPr>
            <a:normAutofit/>
          </a:bodyPr>
          <a:p>
            <a:pPr algn="just"/>
            <a:r>
              <a:rPr sz="2400">
                <a:solidFill>
                  <a:schemeClr val="tx1"/>
                </a:solidFill>
              </a:rPr>
              <a:t>3.持续提升绿色出行水平。</a:t>
            </a:r>
            <a:endParaRPr sz="2400">
              <a:solidFill>
                <a:schemeClr val="tx1"/>
              </a:solidFill>
            </a:endParaRPr>
          </a:p>
          <a:p>
            <a:pPr algn="just"/>
            <a:r>
              <a:rPr sz="2400">
                <a:solidFill>
                  <a:schemeClr val="tx1"/>
                </a:solidFill>
              </a:rPr>
              <a:t>落实公交优先发展战略，继续推进国家公交都市建设，引导公交优先选择公共交通为主体，步行、自行车等为补充的绿色低碳出行方式。鼓励道路客运企业和互联网企业线上线下资源整合，为公众提供高品质出行服务。优化客运组织，鼓励将公交线网向郊区、全域及毗邻城市（镇）延伸，提升公共服务均等化水平。</a:t>
            </a:r>
            <a:endParaRPr sz="24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27205" y="981233"/>
            <a:ext cx="7886700" cy="4351338"/>
          </a:xfrm>
        </p:spPr>
        <p:txBody>
          <a:bodyPr>
            <a:noAutofit/>
          </a:bodyPr>
          <a:p>
            <a:pPr algn="just" eaLnBrk="1" latinLnBrk="0" hangingPunct="1">
              <a:lnSpc>
                <a:spcPts val="2100"/>
              </a:lnSpc>
              <a:spcBef>
                <a:spcPts val="700"/>
              </a:spcBef>
            </a:pPr>
            <a:r>
              <a:rPr sz="2000">
                <a:solidFill>
                  <a:schemeClr val="tx1"/>
                </a:solidFill>
              </a:rPr>
              <a:t>（五）深入开展交通污染治理行动</a:t>
            </a:r>
            <a:endParaRPr sz="2000">
              <a:solidFill>
                <a:schemeClr val="tx1"/>
              </a:solidFill>
            </a:endParaRPr>
          </a:p>
          <a:p>
            <a:pPr algn="just" eaLnBrk="1" latinLnBrk="0" hangingPunct="1">
              <a:lnSpc>
                <a:spcPts val="2100"/>
              </a:lnSpc>
              <a:spcBef>
                <a:spcPts val="700"/>
              </a:spcBef>
            </a:pPr>
            <a:r>
              <a:rPr sz="2000">
                <a:solidFill>
                  <a:schemeClr val="tx1"/>
                </a:solidFill>
              </a:rPr>
              <a:t>1.打好污染防治攻坚战。</a:t>
            </a:r>
            <a:endParaRPr sz="2000">
              <a:solidFill>
                <a:schemeClr val="tx1"/>
              </a:solidFill>
            </a:endParaRPr>
          </a:p>
          <a:p>
            <a:pPr algn="just" eaLnBrk="1" latinLnBrk="0" hangingPunct="1">
              <a:lnSpc>
                <a:spcPts val="2100"/>
              </a:lnSpc>
              <a:spcBef>
                <a:spcPts val="700"/>
              </a:spcBef>
            </a:pPr>
            <a:r>
              <a:rPr sz="2000">
                <a:solidFill>
                  <a:schemeClr val="tx1"/>
                </a:solidFill>
              </a:rPr>
              <a:t>按职责落实深入打好蓝天保卫战、夏季臭氧污染防治、秋冬季大气污染综合治理、柴油货车污染治理、城市扬尘治理等攻坚行动任务。各县（市、区）交通运输局要在当地人民政府的领导下，着力推进交通运输领域重点用能单位节能降耗。</a:t>
            </a:r>
            <a:endParaRPr sz="2000">
              <a:solidFill>
                <a:schemeClr val="tx1"/>
              </a:solidFill>
            </a:endParaRPr>
          </a:p>
          <a:p>
            <a:pPr algn="just" eaLnBrk="1" latinLnBrk="0" hangingPunct="1">
              <a:lnSpc>
                <a:spcPts val="2100"/>
              </a:lnSpc>
              <a:spcBef>
                <a:spcPts val="700"/>
              </a:spcBef>
            </a:pPr>
            <a:r>
              <a:rPr sz="2000">
                <a:solidFill>
                  <a:schemeClr val="tx1"/>
                </a:solidFill>
              </a:rPr>
              <a:t>2.加强扬尘污染治理。</a:t>
            </a:r>
            <a:endParaRPr sz="2000">
              <a:solidFill>
                <a:schemeClr val="tx1"/>
              </a:solidFill>
            </a:endParaRPr>
          </a:p>
          <a:p>
            <a:pPr algn="just" eaLnBrk="1" latinLnBrk="0" hangingPunct="1">
              <a:lnSpc>
                <a:spcPts val="2100"/>
              </a:lnSpc>
              <a:spcBef>
                <a:spcPts val="700"/>
              </a:spcBef>
            </a:pPr>
            <a:r>
              <a:rPr sz="2000">
                <a:solidFill>
                  <a:schemeClr val="tx1"/>
                </a:solidFill>
              </a:rPr>
              <a:t>持续做好公路、机场等交通工程日常施工与养护扬尘管控，加大施工扬尘监管力度与施工场地精细化管控。强化源头环节货物装载监管，防止违法超限超载车辆出货运场站（物流园区）上路行驶。强化路域环境综合整治，提高公路机械化清扫水平及清扫频次。加强公路路面、桥梁的维护保养，持续开展以“灌缝补坑”为主的日常养护工作，有效减少因路面病害导致车辆颠簸、倾覆等造成的抛洒扬尘污染。</a:t>
            </a:r>
            <a:endParaRPr sz="2000">
              <a:solidFill>
                <a:schemeClr val="tx1"/>
              </a:solidFill>
            </a:endParaRPr>
          </a:p>
          <a:p>
            <a:pPr algn="just" eaLnBrk="1" latinLnBrk="0" hangingPunct="1">
              <a:lnSpc>
                <a:spcPts val="2100"/>
              </a:lnSpc>
              <a:spcBef>
                <a:spcPts val="700"/>
              </a:spcBef>
            </a:pPr>
            <a:endParaRPr sz="2000">
              <a:solidFill>
                <a:schemeClr val="tx1"/>
              </a:solidFill>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1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1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9.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4_2"/>
  <p:tag name="KSO_WM_UNIT_ID" val="custom1_5*m_h_i*1_4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0.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1_2"/>
  <p:tag name="KSO_WM_UNIT_ID" val="custom1_5*m_h_i*1_1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2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2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2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2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3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3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9.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0.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41.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42.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3.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44.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45.xml><?xml version="1.0" encoding="utf-8"?>
<p:tagLst xmlns:p="http://schemas.openxmlformats.org/presentationml/2006/main">
  <p:tag name="KSO_WM_TAG_VERSION" val="1.0"/>
  <p:tag name="KSO_WM_TEMPLATE_CATEGORY" val="custom"/>
  <p:tag name="KSO_WM_TEMPLATE_INDEX" val="1"/>
</p:tagLst>
</file>

<file path=ppt/tags/tag46.xml><?xml version="1.0" encoding="utf-8"?>
<p:tagLst xmlns:p="http://schemas.openxmlformats.org/presentationml/2006/main">
  <p:tag name="KSO_WM_TAG_VERSION" val="1.0"/>
  <p:tag name="KSO_WM_TEMPLATE_CATEGORY" val="custom"/>
  <p:tag name="KSO_WM_TEMPLATE_INDEX" val="1"/>
</p:tagLst>
</file>

<file path=ppt/tags/tag47.xml><?xml version="1.0" encoding="utf-8"?>
<p:tagLst xmlns:p="http://schemas.openxmlformats.org/presentationml/2006/main">
  <p:tag name="KSO_WM_TEMPLATE_CATEGORY" val="custom"/>
  <p:tag name="KSO_WM_TEMPLATE_INDEX" val="1"/>
  <p:tag name="KSO_WM_TAG_VERSION" val="1.0"/>
  <p:tag name="KSO_WM_BEAUTIFY_FLAG" val="#wm#"/>
  <p:tag name="KSO_WM_TEMPLATE_THUMBS_INDEX" val="1、3、4、5、7、9、11、12、15、19、21、24、25、"/>
  <p:tag name="KSO_WM_TEMPLATE_TOPIC_ID" val="2869567"/>
  <p:tag name="KSO_WM_TEMPLATE_OUTLINE_ID" val="15"/>
  <p:tag name="KSO_WM_TEMPLATE_SCENE_ID" val="1"/>
  <p:tag name="KSO_WM_TEMPLATE_JOB_ID" val="2"/>
  <p:tag name="KSO_WM_TEMPLATE_TOPIC_DEFAULT" val="1"/>
</p:tagLst>
</file>

<file path=ppt/tags/tag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heme/theme1.xml><?xml version="1.0" encoding="utf-8"?>
<a:theme xmlns:a="http://schemas.openxmlformats.org/drawingml/2006/main" name="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2986</Words>
  <Application>WPS 演示</Application>
  <PresentationFormat/>
  <Paragraphs>60</Paragraphs>
  <Slides>12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宋体</vt:lpstr>
      <vt:lpstr>Wingdings</vt:lpstr>
      <vt:lpstr>DejaVu Sans</vt:lpstr>
      <vt:lpstr>方正书宋_GBK</vt:lpstr>
      <vt:lpstr>DejaVu Sans</vt:lpstr>
      <vt:lpstr>黑体</vt:lpstr>
      <vt:lpstr>方正黑体_GBK</vt:lpstr>
      <vt:lpstr>微软雅黑</vt:lpstr>
      <vt:lpstr>微软雅黑</vt:lpstr>
      <vt:lpstr>宋体</vt:lpstr>
      <vt:lpstr>Arial Unicode MS</vt:lpstr>
      <vt:lpstr>Calibri</vt:lpstr>
      <vt:lpstr>team report</vt:lpstr>
      <vt:lpstr>2023年交通运输绿色低碳发展工作要点政策解读</vt:lpstr>
      <vt:lpstr>一、总体目标</vt:lpstr>
      <vt:lpstr>二、 重点任务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wps</dc:creator>
  <cp:lastModifiedBy>baixin</cp:lastModifiedBy>
  <cp:revision>10</cp:revision>
  <dcterms:created xsi:type="dcterms:W3CDTF">2023-11-29T03:25:43Z</dcterms:created>
  <dcterms:modified xsi:type="dcterms:W3CDTF">2023-11-29T03:25:43Z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2052-11.8.2.1122</vt:lpwstr>
  </property>
  <property fmtid="{D5CDD505-2E9C-101B-9397-08002B2CF9AE}" pid="3" name="ICV">
    <vt:lpwstr>C619EE8CCCE3F70466092D65FF79DBE2</vt:lpwstr>
  </property>
</Properties>
</file>